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7"/>
  </p:notesMasterIdLst>
  <p:sldIdLst>
    <p:sldId id="275" r:id="rId2"/>
    <p:sldId id="277" r:id="rId3"/>
    <p:sldId id="257" r:id="rId4"/>
    <p:sldId id="265" r:id="rId5"/>
    <p:sldId id="258" r:id="rId6"/>
    <p:sldId id="273" r:id="rId7"/>
    <p:sldId id="259" r:id="rId8"/>
    <p:sldId id="272" r:id="rId9"/>
    <p:sldId id="262" r:id="rId10"/>
    <p:sldId id="263" r:id="rId11"/>
    <p:sldId id="264" r:id="rId12"/>
    <p:sldId id="270" r:id="rId13"/>
    <p:sldId id="266" r:id="rId14"/>
    <p:sldId id="26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11198-35B6-40F6-AAE8-8895708371A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49A26-960E-4090-8587-244AD07C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75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B Ti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9A26-960E-4090-8587-244AD07CF1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8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0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534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9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57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4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7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6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4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8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6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4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3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1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4BA7D-33CD-4FEC-83C5-7B6FBE9E39A4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DD8E1B7-DC10-444C-B728-CC1FFA6B2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8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130" y="363071"/>
            <a:ext cx="10488706" cy="6064622"/>
          </a:xfrm>
        </p:spPr>
      </p:pic>
    </p:spTree>
    <p:extLst>
      <p:ext uri="{BB962C8B-B14F-4D97-AF65-F5344CB8AC3E}">
        <p14:creationId xmlns:p14="http://schemas.microsoft.com/office/powerpoint/2010/main" val="270746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519" y="624110"/>
            <a:ext cx="9985094" cy="1280890"/>
          </a:xfrm>
        </p:spPr>
        <p:txBody>
          <a:bodyPr>
            <a:normAutofit/>
          </a:bodyPr>
          <a:lstStyle/>
          <a:p>
            <a:pPr algn="ctr" rtl="1"/>
            <a:r>
              <a:rPr lang="ar-SA" sz="2800" b="1" dirty="0">
                <a:solidFill>
                  <a:srgbClr val="FF0000"/>
                </a:solidFill>
                <a:cs typeface="B Titr" panose="00000700000000000000" pitchFamily="2" charset="-78"/>
              </a:rPr>
              <a:t>ازجمله وظایف کمکی که دانش آموزان منتخب یا سرگروه(همیارمعلم) زیرنظرمعلم به آن می پردازند برخی از موارد ذیل می باشد</a:t>
            </a:r>
            <a:r>
              <a:rPr lang="en-US" sz="2800" b="1" dirty="0">
                <a:solidFill>
                  <a:srgbClr val="FF0000"/>
                </a:solidFill>
                <a:cs typeface="B Titr" panose="00000700000000000000" pitchFamily="2" charset="-78"/>
              </a:rPr>
              <a:t>:</a:t>
            </a:r>
            <a:endParaRPr lang="en-US" sz="2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871" y="1905000"/>
            <a:ext cx="10455741" cy="414617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/>
            <a:r>
              <a:rPr lang="ar-SA" b="1" dirty="0">
                <a:cs typeface="B Titr" panose="00000700000000000000" pitchFamily="2" charset="-78"/>
              </a:rPr>
              <a:t>1. تقویت بنیه علمی دانش آموزان ضعیف</a:t>
            </a:r>
            <a:r>
              <a:rPr lang="en-US" b="1" dirty="0">
                <a:cs typeface="B Titr" panose="00000700000000000000" pitchFamily="2" charset="-78"/>
              </a:rPr>
              <a:t>.</a:t>
            </a:r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ar-SA" b="1" dirty="0">
                <a:cs typeface="B Titr" panose="00000700000000000000" pitchFamily="2" charset="-78"/>
              </a:rPr>
              <a:t>2. بازدید تکالیف درسی</a:t>
            </a:r>
            <a:r>
              <a:rPr lang="en-US" b="1" dirty="0">
                <a:cs typeface="B Titr" panose="00000700000000000000" pitchFamily="2" charset="-78"/>
              </a:rPr>
              <a:t>.</a:t>
            </a:r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ar-SA" b="1" dirty="0">
                <a:cs typeface="B Titr" panose="00000700000000000000" pitchFamily="2" charset="-78"/>
              </a:rPr>
              <a:t>3.پرسش کلاسی</a:t>
            </a:r>
            <a:r>
              <a:rPr lang="en-US" b="1" dirty="0">
                <a:cs typeface="B Titr" panose="00000700000000000000" pitchFamily="2" charset="-78"/>
              </a:rPr>
              <a:t>.</a:t>
            </a:r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ar-SA" b="1" dirty="0">
                <a:cs typeface="B Titr" panose="00000700000000000000" pitchFamily="2" charset="-78"/>
              </a:rPr>
              <a:t>4. کمک در انجام فعالیت های درسی</a:t>
            </a:r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ar-SA" b="1" dirty="0">
                <a:cs typeface="B Titr" panose="00000700000000000000" pitchFamily="2" charset="-78"/>
              </a:rPr>
              <a:t>5. در صورت عدم حضور معلم، کار پرسش و در صورت توانایی ،کارکمک تدریس را برای دانش آموزان ضعیف انجام دهد</a:t>
            </a:r>
            <a:r>
              <a:rPr lang="en-US" b="1" dirty="0">
                <a:cs typeface="B Titr" panose="00000700000000000000" pitchFamily="2" charset="-78"/>
              </a:rPr>
              <a:t>.</a:t>
            </a:r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ar-SA" b="1" dirty="0">
                <a:cs typeface="B Titr" panose="00000700000000000000" pitchFamily="2" charset="-78"/>
              </a:rPr>
              <a:t>6 .این شخص فعالیت های دانش آموزان ضعیف و تکالیف را به آنها یاد آوری می کند</a:t>
            </a:r>
            <a:r>
              <a:rPr lang="en-US" b="1" dirty="0">
                <a:cs typeface="B Titr" panose="00000700000000000000" pitchFamily="2" charset="-78"/>
              </a:rPr>
              <a:t>.</a:t>
            </a:r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ar-SA" b="1" dirty="0">
                <a:cs typeface="B Titr" panose="00000700000000000000" pitchFamily="2" charset="-78"/>
              </a:rPr>
              <a:t>7. در صورت غیبت دانش آموزان مطالب درسی را برای آنان توضیح داده یا وضعیت درس را به آنها اطلاع می دهد</a:t>
            </a:r>
            <a:r>
              <a:rPr lang="en-US" b="1" dirty="0">
                <a:cs typeface="B Titr" panose="00000700000000000000" pitchFamily="2" charset="-78"/>
              </a:rPr>
              <a:t>.</a:t>
            </a:r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ar-SA" b="1" dirty="0">
                <a:cs typeface="B Titr" panose="00000700000000000000" pitchFamily="2" charset="-78"/>
              </a:rPr>
              <a:t>8 .همیار معلم می تواند برای دانش آموزانی که در درس پیشرفت نموده و تلاش قابل ملاحظه ای داشته اند در خواست تشویق و جایزه نماید</a:t>
            </a:r>
            <a:r>
              <a:rPr lang="en-US" b="1" dirty="0" smtClean="0">
                <a:cs typeface="B Titr" panose="00000700000000000000" pitchFamily="2" charset="-78"/>
              </a:rPr>
              <a:t>.</a:t>
            </a:r>
            <a:endParaRPr lang="fa-IR" b="1" dirty="0" smtClean="0">
              <a:cs typeface="B Titr" panose="00000700000000000000" pitchFamily="2" charset="-78"/>
            </a:endParaRPr>
          </a:p>
          <a:p>
            <a:pPr algn="r" rtl="1"/>
            <a:r>
              <a:rPr lang="fa-IR" b="1" dirty="0" smtClean="0">
                <a:cs typeface="B Titr" panose="00000700000000000000" pitchFamily="2" charset="-78"/>
              </a:rPr>
              <a:t>9.ساختن پوسترهای علمی،ساختن کلاس به شکل موضوعی، راه اندازی انجمن های علمی و درسی ،‌ نوشتن مقاله  به صورت گروهی  از مطالب درسی با مشارکت اعضای گروه  </a:t>
            </a:r>
            <a:endParaRPr lang="en-US" dirty="0">
              <a:cs typeface="B Titr" panose="00000700000000000000" pitchFamily="2" charset="-78"/>
            </a:endParaRPr>
          </a:p>
          <a:p>
            <a:pPr algn="r"/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92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252" y="195950"/>
            <a:ext cx="9890965" cy="583979"/>
          </a:xfrm>
        </p:spPr>
        <p:txBody>
          <a:bodyPr>
            <a:noAutofit/>
          </a:bodyPr>
          <a:lstStyle/>
          <a:p>
            <a:pPr algn="ctr"/>
            <a:r>
              <a:rPr lang="ar-SA" sz="2800" b="1" dirty="0">
                <a:solidFill>
                  <a:srgbClr val="FF0000"/>
                </a:solidFill>
                <a:cs typeface="B Titr" panose="00000700000000000000" pitchFamily="2" charset="-78"/>
              </a:rPr>
              <a:t>گزارش اجرایی طرح همیار معلم کلاس زبان فارسی</a:t>
            </a:r>
            <a: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sz="2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075" y="779929"/>
            <a:ext cx="11393904" cy="5822577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algn="justLow" rtl="1"/>
            <a:r>
              <a:rPr lang="ar-SA" sz="2400" b="1" dirty="0" smtClean="0">
                <a:cs typeface="B Nazanin" panose="00000400000000000000" pitchFamily="2" charset="-78"/>
              </a:rPr>
              <a:t>رویکردی </a:t>
            </a:r>
            <a:r>
              <a:rPr lang="ar-SA" sz="2400" b="1" dirty="0">
                <a:cs typeface="B Nazanin" panose="00000400000000000000" pitchFamily="2" charset="-78"/>
              </a:rPr>
              <a:t>که من ازآن درکلاس درس استفاده می نمایم یکی از ساده </a:t>
            </a:r>
            <a:r>
              <a:rPr lang="ar-SA" sz="2400" b="1" dirty="0" smtClean="0">
                <a:cs typeface="B Nazanin" panose="00000400000000000000" pitchFamily="2" charset="-78"/>
              </a:rPr>
              <a:t>تر</a:t>
            </a:r>
            <a:r>
              <a:rPr lang="fa-IR" sz="2400" b="1" dirty="0" smtClean="0">
                <a:cs typeface="B Nazanin" panose="00000400000000000000" pitchFamily="2" charset="-78"/>
              </a:rPr>
              <a:t>ین </a:t>
            </a:r>
            <a:r>
              <a:rPr lang="ar-SA" sz="2400" b="1" dirty="0" smtClean="0">
                <a:cs typeface="B Nazanin" panose="00000400000000000000" pitchFamily="2" charset="-78"/>
              </a:rPr>
              <a:t>روشهای  مشارکتی وهمیار</a:t>
            </a:r>
            <a:r>
              <a:rPr lang="fa-IR" sz="2400" b="1" dirty="0" smtClean="0">
                <a:cs typeface="B Nazanin" panose="00000400000000000000" pitchFamily="2" charset="-78"/>
              </a:rPr>
              <a:t> </a:t>
            </a:r>
            <a:r>
              <a:rPr lang="ar-SA" sz="2400" b="1" dirty="0" smtClean="0">
                <a:cs typeface="B Nazanin" panose="00000400000000000000" pitchFamily="2" charset="-78"/>
              </a:rPr>
              <a:t>درکلاس</a:t>
            </a:r>
            <a:r>
              <a:rPr lang="fa-IR" sz="2400" b="1" dirty="0" smtClean="0">
                <a:cs typeface="B Nazanin" panose="00000400000000000000" pitchFamily="2" charset="-78"/>
              </a:rPr>
              <a:t>       </a:t>
            </a:r>
            <a:r>
              <a:rPr lang="ar-SA" sz="2400" b="1" dirty="0" smtClean="0">
                <a:cs typeface="B Nazanin" panose="00000400000000000000" pitchFamily="2" charset="-78"/>
              </a:rPr>
              <a:t> </a:t>
            </a:r>
            <a:r>
              <a:rPr lang="ar-SA" sz="2400" b="1" dirty="0">
                <a:cs typeface="B Nazanin" panose="00000400000000000000" pitchFamily="2" charset="-78"/>
              </a:rPr>
              <a:t>می </a:t>
            </a:r>
            <a:r>
              <a:rPr lang="ar-SA" sz="2400" b="1" dirty="0" smtClean="0">
                <a:cs typeface="B Nazanin" panose="00000400000000000000" pitchFamily="2" charset="-78"/>
              </a:rPr>
              <a:t>باشد.دراین </a:t>
            </a:r>
            <a:r>
              <a:rPr lang="ar-SA" sz="2400" b="1" dirty="0">
                <a:cs typeface="B Nazanin" panose="00000400000000000000" pitchFamily="2" charset="-78"/>
              </a:rPr>
              <a:t>روش دانش آموزان یادمی گیرند که یک پرسش می تواند پاسخهای گوناگونی داشته باشد وبرای حل یک مسئله راههای متفاوتی وجود </a:t>
            </a:r>
            <a:r>
              <a:rPr lang="fa-IR" sz="2400" b="1" dirty="0" smtClean="0">
                <a:cs typeface="B Nazanin" panose="00000400000000000000" pitchFamily="2" charset="-78"/>
              </a:rPr>
              <a:t>دارد.</a:t>
            </a:r>
          </a:p>
          <a:p>
            <a:pPr algn="r" rtl="1"/>
            <a:r>
              <a:rPr lang="ar-SA" sz="2000" b="1" dirty="0">
                <a:cs typeface="B Titr" panose="00000700000000000000" pitchFamily="2" charset="-78"/>
              </a:rPr>
              <a:t>یک توضیح ضروری پیش از درس به دانش آموزان می دهم وهدف درس را به این شکل برای آن</a:t>
            </a:r>
            <a:r>
              <a:rPr lang="fa-IR" sz="2000" b="1" dirty="0">
                <a:cs typeface="B Titr" panose="00000700000000000000" pitchFamily="2" charset="-78"/>
              </a:rPr>
              <a:t> </a:t>
            </a:r>
            <a:r>
              <a:rPr lang="ar-SA" sz="2000" b="1" dirty="0">
                <a:cs typeface="B Titr" panose="00000700000000000000" pitchFamily="2" charset="-78"/>
              </a:rPr>
              <a:t>ها بازگومی کنم </a:t>
            </a:r>
            <a:r>
              <a:rPr lang="fa-IR" sz="2000" b="1" dirty="0">
                <a:cs typeface="B Titr" panose="00000700000000000000" pitchFamily="2" charset="-78"/>
              </a:rPr>
              <a:t>.</a:t>
            </a:r>
          </a:p>
          <a:p>
            <a:pPr algn="r" rtl="1"/>
            <a:endParaRPr lang="en-US" sz="2000" dirty="0">
              <a:cs typeface="B Titr" panose="00000700000000000000" pitchFamily="2" charset="-78"/>
            </a:endParaRPr>
          </a:p>
          <a:p>
            <a:pPr algn="r" rtl="1"/>
            <a:r>
              <a:rPr lang="ar-SA" sz="2000" b="1" dirty="0">
                <a:cs typeface="B Titr" panose="00000700000000000000" pitchFamily="2" charset="-78"/>
              </a:rPr>
              <a:t> </a:t>
            </a:r>
            <a:r>
              <a:rPr lang="fa-IR" sz="2000" b="1" dirty="0" smtClean="0">
                <a:cs typeface="B Titr" panose="00000700000000000000" pitchFamily="2" charset="-78"/>
              </a:rPr>
              <a:t>به طور مثال : </a:t>
            </a:r>
            <a:r>
              <a:rPr lang="ar-SA" sz="2000" b="1" dirty="0" smtClean="0">
                <a:cs typeface="B Titr" panose="00000700000000000000" pitchFamily="2" charset="-78"/>
              </a:rPr>
              <a:t>دانش </a:t>
            </a:r>
            <a:r>
              <a:rPr lang="ar-SA" sz="2000" b="1" dirty="0">
                <a:cs typeface="B Titr" panose="00000700000000000000" pitchFamily="2" charset="-78"/>
              </a:rPr>
              <a:t>آموزان امروزمی خواهیم با کمک هم درباره موضوع گروه اسمی مطالبی یاد</a:t>
            </a:r>
            <a:r>
              <a:rPr lang="fa-IR" sz="2000" b="1" dirty="0">
                <a:cs typeface="B Titr" panose="00000700000000000000" pitchFamily="2" charset="-78"/>
              </a:rPr>
              <a:t> </a:t>
            </a:r>
            <a:r>
              <a:rPr lang="ar-SA" sz="2000" b="1" dirty="0">
                <a:cs typeface="B Titr" panose="00000700000000000000" pitchFamily="2" charset="-78"/>
              </a:rPr>
              <a:t>بگیریم .</a:t>
            </a:r>
            <a:endParaRPr lang="en-US" sz="2000" dirty="0">
              <a:cs typeface="B Titr" panose="00000700000000000000" pitchFamily="2" charset="-78"/>
            </a:endParaRPr>
          </a:p>
          <a:p>
            <a:pPr algn="r" rtl="1"/>
            <a:endParaRPr lang="en-US" sz="2000" dirty="0">
              <a:cs typeface="B Titr" panose="00000700000000000000" pitchFamily="2" charset="-78"/>
            </a:endParaRPr>
          </a:p>
          <a:p>
            <a:pPr algn="justLow" rtl="1"/>
            <a:r>
              <a:rPr lang="ar-SA" sz="2000" b="1" dirty="0">
                <a:cs typeface="B Titr" panose="00000700000000000000" pitchFamily="2" charset="-78"/>
              </a:rPr>
              <a:t> </a:t>
            </a:r>
            <a:r>
              <a:rPr lang="ar-SA" sz="2000" b="1" dirty="0" smtClean="0">
                <a:cs typeface="B Titr" panose="00000700000000000000" pitchFamily="2" charset="-78"/>
              </a:rPr>
              <a:t>1-ابتدا </a:t>
            </a:r>
            <a:r>
              <a:rPr lang="ar-SA" sz="2000" b="1" dirty="0">
                <a:cs typeface="B Titr" panose="00000700000000000000" pitchFamily="2" charset="-78"/>
              </a:rPr>
              <a:t>پرسش یا موضوعی را مطرح می کنم </a:t>
            </a:r>
            <a:r>
              <a:rPr lang="ar-SA" sz="2000" b="1" dirty="0" smtClean="0">
                <a:cs typeface="B Titr" panose="00000700000000000000" pitchFamily="2" charset="-78"/>
              </a:rPr>
              <a:t>و</a:t>
            </a:r>
            <a:r>
              <a:rPr lang="fa-IR" sz="2000" b="1" dirty="0" smtClean="0">
                <a:cs typeface="B Titr" panose="00000700000000000000" pitchFamily="2" charset="-78"/>
              </a:rPr>
              <a:t> </a:t>
            </a:r>
            <a:r>
              <a:rPr lang="ar-SA" sz="2000" b="1" dirty="0" smtClean="0">
                <a:cs typeface="B Titr" panose="00000700000000000000" pitchFamily="2" charset="-78"/>
              </a:rPr>
              <a:t>از </a:t>
            </a:r>
            <a:r>
              <a:rPr lang="ar-SA" sz="2000" b="1" dirty="0">
                <a:cs typeface="B Titr" panose="00000700000000000000" pitchFamily="2" charset="-78"/>
              </a:rPr>
              <a:t>دانش آموزان می خواهم تا در مدت زمان پنج دقیقه درباره پرسش مورد نظربیاندیشند</a:t>
            </a:r>
            <a:r>
              <a:rPr lang="ar-SA" sz="2000" b="1" dirty="0" smtClean="0">
                <a:cs typeface="B Titr" panose="00000700000000000000" pitchFamily="2" charset="-78"/>
              </a:rPr>
              <a:t>.</a:t>
            </a:r>
            <a:endParaRPr lang="fa-IR" sz="2000" b="1" dirty="0" smtClean="0">
              <a:cs typeface="B Titr" panose="00000700000000000000" pitchFamily="2" charset="-78"/>
            </a:endParaRPr>
          </a:p>
          <a:p>
            <a:pPr algn="justLow" rtl="1"/>
            <a:endParaRPr lang="en-US" sz="2000" dirty="0">
              <a:cs typeface="B Titr" panose="00000700000000000000" pitchFamily="2" charset="-78"/>
            </a:endParaRPr>
          </a:p>
          <a:p>
            <a:pPr algn="justLow" rtl="1"/>
            <a:r>
              <a:rPr lang="ar-SA" sz="2000" dirty="0">
                <a:cs typeface="B Titr" panose="00000700000000000000" pitchFamily="2" charset="-78"/>
              </a:rPr>
              <a:t> </a:t>
            </a:r>
            <a:r>
              <a:rPr lang="ar-SA" sz="2000" b="1" dirty="0">
                <a:cs typeface="B Titr" panose="00000700000000000000" pitchFamily="2" charset="-78"/>
              </a:rPr>
              <a:t> </a:t>
            </a:r>
            <a:r>
              <a:rPr lang="fa-IR" sz="2000" b="1" dirty="0">
                <a:cs typeface="B Titr" panose="00000700000000000000" pitchFamily="2" charset="-78"/>
              </a:rPr>
              <a:t>۲</a:t>
            </a:r>
            <a:r>
              <a:rPr lang="ar-SA" sz="2000" b="1" dirty="0">
                <a:cs typeface="B Titr" panose="00000700000000000000" pitchFamily="2" charset="-78"/>
              </a:rPr>
              <a:t>-درپایان زمان تعیین شده ،دانش آموزان پاسخها ویا اطلاعات خود را درگروهای کوچک پنج نفره با یکدیگردرمیان </a:t>
            </a:r>
            <a:r>
              <a:rPr lang="fa-IR" sz="2000" b="1" dirty="0" smtClean="0">
                <a:cs typeface="B Titr" panose="00000700000000000000" pitchFamily="2" charset="-78"/>
              </a:rPr>
              <a:t>       </a:t>
            </a:r>
          </a:p>
          <a:p>
            <a:pPr algn="justLow" rtl="1"/>
            <a:r>
              <a:rPr lang="ar-SA" sz="2000" b="1" dirty="0" smtClean="0">
                <a:cs typeface="B Titr" panose="00000700000000000000" pitchFamily="2" charset="-78"/>
              </a:rPr>
              <a:t>می</a:t>
            </a:r>
            <a:r>
              <a:rPr lang="fa-IR" sz="2000" b="1" dirty="0" smtClean="0">
                <a:cs typeface="B Titr" panose="00000700000000000000" pitchFamily="2" charset="-78"/>
              </a:rPr>
              <a:t> </a:t>
            </a:r>
            <a:r>
              <a:rPr lang="ar-SA" sz="2000" b="1" dirty="0" smtClean="0">
                <a:cs typeface="B Titr" panose="00000700000000000000" pitchFamily="2" charset="-78"/>
              </a:rPr>
              <a:t>گذارندو</a:t>
            </a:r>
            <a:r>
              <a:rPr lang="fa-IR" sz="2000" b="1" dirty="0" smtClean="0">
                <a:cs typeface="B Titr" panose="00000700000000000000" pitchFamily="2" charset="-78"/>
              </a:rPr>
              <a:t> </a:t>
            </a:r>
            <a:r>
              <a:rPr lang="ar-SA" sz="2000" b="1" dirty="0" smtClean="0">
                <a:cs typeface="B Titr" panose="00000700000000000000" pitchFamily="2" charset="-78"/>
              </a:rPr>
              <a:t>به </a:t>
            </a:r>
            <a:r>
              <a:rPr lang="ar-SA" sz="2000" b="1" dirty="0">
                <a:cs typeface="B Titr" panose="00000700000000000000" pitchFamily="2" charset="-78"/>
              </a:rPr>
              <a:t>بحث </a:t>
            </a:r>
            <a:r>
              <a:rPr lang="ar-SA" sz="2000" b="1" dirty="0" smtClean="0">
                <a:cs typeface="B Titr" panose="00000700000000000000" pitchFamily="2" charset="-78"/>
              </a:rPr>
              <a:t>می</a:t>
            </a:r>
            <a:r>
              <a:rPr lang="fa-IR" sz="2000" b="1" dirty="0" smtClean="0">
                <a:cs typeface="B Titr" panose="00000700000000000000" pitchFamily="2" charset="-78"/>
              </a:rPr>
              <a:t> </a:t>
            </a:r>
            <a:r>
              <a:rPr lang="ar-SA" sz="2000" b="1" dirty="0" smtClean="0">
                <a:cs typeface="B Titr" panose="00000700000000000000" pitchFamily="2" charset="-78"/>
              </a:rPr>
              <a:t>پردازند </a:t>
            </a:r>
            <a:r>
              <a:rPr lang="ar-SA" sz="2000" b="1" dirty="0">
                <a:cs typeface="B Titr" panose="00000700000000000000" pitchFamily="2" charset="-78"/>
              </a:rPr>
              <a:t>.(ده دقیقه</a:t>
            </a:r>
            <a:r>
              <a:rPr lang="ar-SA" sz="2000" b="1" dirty="0" smtClean="0">
                <a:cs typeface="B Titr" panose="00000700000000000000" pitchFamily="2" charset="-78"/>
              </a:rPr>
              <a:t>)</a:t>
            </a:r>
            <a:endParaRPr lang="fa-IR" sz="2000" b="1" dirty="0" smtClean="0">
              <a:cs typeface="B Titr" panose="00000700000000000000" pitchFamily="2" charset="-78"/>
            </a:endParaRPr>
          </a:p>
          <a:p>
            <a:pPr algn="justLow" rtl="1"/>
            <a:endParaRPr lang="en-US" sz="2000" dirty="0">
              <a:cs typeface="B Titr" panose="00000700000000000000" pitchFamily="2" charset="-78"/>
            </a:endParaRPr>
          </a:p>
          <a:p>
            <a:pPr algn="justLow" rtl="1"/>
            <a:r>
              <a:rPr lang="ar-SA" sz="2000" b="1" dirty="0">
                <a:cs typeface="B Titr" panose="00000700000000000000" pitchFamily="2" charset="-78"/>
              </a:rPr>
              <a:t>3-سپس تعدادی از دانش آموزان را –به طورتصادفی –ازهرگروه صدا میزنم ویا از همیار هرگروه میخواهم تا پاسخها ویااطلاعات گروه خودرا نسبت به موضوع مورد نظررا باکلاس به اشتراک گذارند</a:t>
            </a:r>
            <a:r>
              <a:rPr lang="ar-SA" sz="2000" b="1" dirty="0" smtClean="0">
                <a:cs typeface="B Titr" panose="00000700000000000000" pitchFamily="2" charset="-78"/>
              </a:rPr>
              <a:t>.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871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3928" y="624110"/>
            <a:ext cx="9870684" cy="128089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دانش </a:t>
            </a:r>
            <a:r>
              <a:rPr lang="ar-SA" b="1" dirty="0">
                <a:solidFill>
                  <a:srgbClr val="FF0000"/>
                </a:solidFill>
                <a:cs typeface="B Titr" panose="00000700000000000000" pitchFamily="2" charset="-78"/>
              </a:rPr>
              <a:t>آموزان، </a:t>
            </a:r>
            <a:r>
              <a:rPr lang="ar-SA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قانون </a:t>
            </a:r>
            <a:r>
              <a:rPr lang="ar-SA" b="1" dirty="0">
                <a:solidFill>
                  <a:srgbClr val="FF0000"/>
                </a:solidFill>
                <a:cs typeface="B Titr" panose="00000700000000000000" pitchFamily="2" charset="-78"/>
              </a:rPr>
              <a:t>کار گروهی را فراگرفته اند وپذیرفته اند که </a:t>
            </a:r>
            <a:r>
              <a:rPr lang="ar-SA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:</a:t>
            </a:r>
            <a:r>
              <a:rPr lang="en-US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b="1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b="1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b="1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53988"/>
            <a:ext cx="10747948" cy="462030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/>
            <a:r>
              <a:rPr lang="ar-SA" sz="3200" b="1" dirty="0" smtClean="0">
                <a:cs typeface="B Titr" panose="00000700000000000000" pitchFamily="2" charset="-78"/>
              </a:rPr>
              <a:t>1-به </a:t>
            </a:r>
            <a:r>
              <a:rPr lang="ar-SA" sz="3200" b="1" dirty="0">
                <a:cs typeface="B Titr" panose="00000700000000000000" pitchFamily="2" charset="-78"/>
              </a:rPr>
              <a:t>نوبت وآرام با یکدیگر گفتگو </a:t>
            </a:r>
            <a:r>
              <a:rPr lang="ar-SA" sz="3200" b="1" dirty="0" smtClean="0">
                <a:cs typeface="B Titr" panose="00000700000000000000" pitchFamily="2" charset="-78"/>
              </a:rPr>
              <a:t>کنند</a:t>
            </a:r>
            <a:r>
              <a:rPr lang="fa-IR" sz="3200" b="1" dirty="0" smtClean="0">
                <a:cs typeface="B Titr" panose="00000700000000000000" pitchFamily="2" charset="-78"/>
              </a:rPr>
              <a:t>.</a:t>
            </a:r>
            <a:endParaRPr lang="en-US" sz="3200" dirty="0">
              <a:cs typeface="B Titr" panose="00000700000000000000" pitchFamily="2" charset="-78"/>
            </a:endParaRPr>
          </a:p>
          <a:p>
            <a:pPr algn="r" rtl="1"/>
            <a:r>
              <a:rPr lang="ar-SA" sz="3200" b="1" dirty="0">
                <a:cs typeface="B Titr" panose="00000700000000000000" pitchFamily="2" charset="-78"/>
              </a:rPr>
              <a:t>2-به دیدگاههای یکدیکر با حوصله وبا دقت گوش دهند.</a:t>
            </a:r>
            <a:endParaRPr lang="en-US" sz="3200" dirty="0">
              <a:cs typeface="B Titr" panose="00000700000000000000" pitchFamily="2" charset="-78"/>
            </a:endParaRPr>
          </a:p>
          <a:p>
            <a:pPr algn="r" rtl="1"/>
            <a:r>
              <a:rPr lang="ar-SA" sz="3200" b="1" dirty="0">
                <a:cs typeface="B Titr" panose="00000700000000000000" pitchFamily="2" charset="-78"/>
              </a:rPr>
              <a:t>3-اگرفردی درگروه کمک خواست به اوکمک کنند .</a:t>
            </a:r>
            <a:endParaRPr lang="en-US" sz="3200" dirty="0">
              <a:cs typeface="B Titr" panose="00000700000000000000" pitchFamily="2" charset="-78"/>
            </a:endParaRPr>
          </a:p>
          <a:p>
            <a:pPr algn="r" rtl="1"/>
            <a:r>
              <a:rPr lang="ar-SA" sz="3200" b="1" dirty="0">
                <a:cs typeface="B Titr" panose="00000700000000000000" pitchFamily="2" charset="-78"/>
              </a:rPr>
              <a:t>4-یکدیگررادر انجام کارگروهی وفردی تشویق کنند .</a:t>
            </a:r>
            <a:endParaRPr lang="en-US" sz="3200" dirty="0">
              <a:cs typeface="B Titr" panose="00000700000000000000" pitchFamily="2" charset="-78"/>
            </a:endParaRPr>
          </a:p>
          <a:p>
            <a:pPr algn="r" rtl="1"/>
            <a:r>
              <a:rPr lang="ar-SA" sz="3200" b="1" dirty="0">
                <a:cs typeface="B Titr" panose="00000700000000000000" pitchFamily="2" charset="-78"/>
              </a:rPr>
              <a:t>5- درباره چگونگی بهبود وپیشرفت کاربایکدیگر گفتگو کنند.</a:t>
            </a:r>
            <a:endParaRPr lang="en-US" sz="3200" dirty="0">
              <a:cs typeface="B Titr" panose="00000700000000000000" pitchFamily="2" charset="-78"/>
            </a:endParaRPr>
          </a:p>
          <a:p>
            <a:endParaRPr lang="en-US" sz="3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616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417" y="314827"/>
            <a:ext cx="10095537" cy="635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>	</a:t>
            </a:r>
            <a:r>
              <a:rPr lang="ar-SA" b="1" dirty="0">
                <a:solidFill>
                  <a:srgbClr val="FF0000"/>
                </a:solidFill>
                <a:cs typeface="B Titr" panose="00000700000000000000" pitchFamily="2" charset="-78"/>
              </a:rPr>
              <a:t>ا</a:t>
            </a:r>
            <a:r>
              <a:rPr lang="ar-SA" dirty="0">
                <a:solidFill>
                  <a:srgbClr val="FF0000"/>
                </a:solidFill>
                <a:cs typeface="B Titr" panose="00000700000000000000" pitchFamily="2" charset="-78"/>
              </a:rPr>
              <a:t>قدامات انجام شده توسط دبیر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طرح </a:t>
            </a:r>
            <a:r>
              <a:rPr lang="ar-SA" dirty="0">
                <a:solidFill>
                  <a:srgbClr val="FF0000"/>
                </a:solidFill>
                <a:cs typeface="B Titr" panose="00000700000000000000" pitchFamily="2" charset="-78"/>
              </a:rPr>
              <a:t>همیار </a:t>
            </a:r>
            <a:r>
              <a:rPr lang="ar-SA" dirty="0" smtClean="0">
                <a:solidFill>
                  <a:srgbClr val="FF0000"/>
                </a:solidFill>
                <a:cs typeface="B Titr" panose="00000700000000000000" pitchFamily="2" charset="-78"/>
              </a:rPr>
              <a:t>معلم</a:t>
            </a: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754" y="1048870"/>
            <a:ext cx="11557416" cy="5472953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r" rtl="1"/>
            <a:r>
              <a:rPr lang="ar-SA" sz="2400" dirty="0">
                <a:cs typeface="B Titr" panose="00000700000000000000" pitchFamily="2" charset="-78"/>
              </a:rPr>
              <a:t>1-   به منظور </a:t>
            </a:r>
            <a:r>
              <a:rPr lang="ar-SA" sz="2400" dirty="0" smtClean="0">
                <a:cs typeface="B Titr" panose="00000700000000000000" pitchFamily="2" charset="-78"/>
              </a:rPr>
              <a:t>ارتقا</a:t>
            </a:r>
            <a:r>
              <a:rPr lang="fa-IR" sz="2400" dirty="0" smtClean="0">
                <a:cs typeface="B Titr" panose="00000700000000000000" pitchFamily="2" charset="-78"/>
              </a:rPr>
              <a:t>ء</a:t>
            </a:r>
            <a:r>
              <a:rPr lang="ar-SA" sz="2400" dirty="0" smtClean="0">
                <a:cs typeface="B Titr" panose="00000700000000000000" pitchFamily="2" charset="-78"/>
              </a:rPr>
              <a:t> </a:t>
            </a:r>
            <a:r>
              <a:rPr lang="ar-SA" sz="2400" dirty="0">
                <a:cs typeface="B Titr" panose="00000700000000000000" pitchFamily="2" charset="-78"/>
              </a:rPr>
              <a:t>یادگیری دانش آموزان ضعیف و افزایش بهره وری در کلاس </a:t>
            </a:r>
            <a:r>
              <a:rPr lang="fa-IR" sz="2400" dirty="0" smtClean="0">
                <a:cs typeface="B Titr" panose="00000700000000000000" pitchFamily="2" charset="-78"/>
              </a:rPr>
              <a:t>، </a:t>
            </a:r>
            <a:r>
              <a:rPr lang="ar-SA" sz="2400" dirty="0" smtClean="0">
                <a:cs typeface="B Titr" panose="00000700000000000000" pitchFamily="2" charset="-78"/>
              </a:rPr>
              <a:t>از </a:t>
            </a:r>
            <a:r>
              <a:rPr lang="ar-SA" sz="2400" dirty="0">
                <a:cs typeface="B Titr" panose="00000700000000000000" pitchFamily="2" charset="-78"/>
              </a:rPr>
              <a:t>دانش </a:t>
            </a:r>
            <a:r>
              <a:rPr lang="fa-IR" sz="2400" dirty="0" smtClean="0">
                <a:cs typeface="B Titr" panose="00000700000000000000" pitchFamily="2" charset="-78"/>
              </a:rPr>
              <a:t>آ</a:t>
            </a:r>
            <a:r>
              <a:rPr lang="ar-SA" sz="2400" dirty="0" smtClean="0">
                <a:cs typeface="B Titr" panose="00000700000000000000" pitchFamily="2" charset="-78"/>
              </a:rPr>
              <a:t>موزان </a:t>
            </a:r>
            <a:r>
              <a:rPr lang="ar-SA" sz="2400" dirty="0">
                <a:cs typeface="B Titr" panose="00000700000000000000" pitchFamily="2" charset="-78"/>
              </a:rPr>
              <a:t>برتر در کلاس </a:t>
            </a:r>
            <a:r>
              <a:rPr lang="ar-SA" sz="2400" dirty="0" smtClean="0">
                <a:cs typeface="B Titr" panose="00000700000000000000" pitchFamily="2" charset="-78"/>
              </a:rPr>
              <a:t>ب</a:t>
            </a:r>
            <a:r>
              <a:rPr lang="fa-IR" sz="2400" dirty="0" smtClean="0">
                <a:cs typeface="B Titr" panose="00000700000000000000" pitchFamily="2" charset="-78"/>
              </a:rPr>
              <a:t>ه </a:t>
            </a:r>
            <a:r>
              <a:rPr lang="ar-SA" sz="2400" dirty="0" smtClean="0">
                <a:cs typeface="B Titr" panose="00000700000000000000" pitchFamily="2" charset="-78"/>
              </a:rPr>
              <a:t>عنوان </a:t>
            </a:r>
            <a:r>
              <a:rPr lang="ar-SA" sz="2400" dirty="0">
                <a:cs typeface="B Titr" panose="00000700000000000000" pitchFamily="2" charset="-78"/>
              </a:rPr>
              <a:t>سرگروه "همیار معلم " انتخاب </a:t>
            </a:r>
            <a:r>
              <a:rPr lang="fa-IR" sz="2400" dirty="0" smtClean="0">
                <a:cs typeface="B Titr" panose="00000700000000000000" pitchFamily="2" charset="-78"/>
              </a:rPr>
              <a:t>شوند و </a:t>
            </a:r>
            <a:r>
              <a:rPr lang="ar-SA" sz="2400" dirty="0" smtClean="0">
                <a:cs typeface="B Titr" panose="00000700000000000000" pitchFamily="2" charset="-78"/>
              </a:rPr>
              <a:t>هر </a:t>
            </a:r>
            <a:r>
              <a:rPr lang="ar-SA" sz="2400" dirty="0">
                <a:cs typeface="B Titr" panose="00000700000000000000" pitchFamily="2" charset="-78"/>
              </a:rPr>
              <a:t>سر گروه در وقت های خارج از کلاس و همچنین در خود کلاس </a:t>
            </a:r>
            <a:r>
              <a:rPr lang="ar-SA" sz="2400" dirty="0" smtClean="0">
                <a:cs typeface="B Titr" panose="00000700000000000000" pitchFamily="2" charset="-78"/>
              </a:rPr>
              <a:t>درس</a:t>
            </a:r>
            <a:r>
              <a:rPr lang="fa-IR" sz="2400" dirty="0" smtClean="0">
                <a:cs typeface="B Titr" panose="00000700000000000000" pitchFamily="2" charset="-78"/>
              </a:rPr>
              <a:t>،</a:t>
            </a:r>
            <a:r>
              <a:rPr lang="ar-SA" sz="2400" dirty="0" smtClean="0">
                <a:cs typeface="B Titr" panose="00000700000000000000" pitchFamily="2" charset="-78"/>
              </a:rPr>
              <a:t> </a:t>
            </a:r>
            <a:r>
              <a:rPr lang="ar-SA" sz="2400" dirty="0">
                <a:cs typeface="B Titr" panose="00000700000000000000" pitchFamily="2" charset="-78"/>
              </a:rPr>
              <a:t>مسئولیت آموزش سایر هم گروهی های خود را بر عهده بگیرد</a:t>
            </a:r>
            <a:r>
              <a:rPr lang="ar-SA" sz="2400" dirty="0" smtClean="0">
                <a:cs typeface="B Titr" panose="00000700000000000000" pitchFamily="2" charset="-78"/>
              </a:rPr>
              <a:t>.</a:t>
            </a:r>
            <a:endParaRPr lang="fa-IR" sz="2400" dirty="0" smtClean="0">
              <a:cs typeface="B Titr" panose="00000700000000000000" pitchFamily="2" charset="-78"/>
            </a:endParaRPr>
          </a:p>
          <a:p>
            <a:pPr algn="r" rtl="1"/>
            <a:endParaRPr lang="en-US" sz="2400" dirty="0">
              <a:cs typeface="B Titr" panose="00000700000000000000" pitchFamily="2" charset="-78"/>
            </a:endParaRPr>
          </a:p>
          <a:p>
            <a:pPr algn="r" rtl="1"/>
            <a:r>
              <a:rPr lang="ar-SA" sz="2400" dirty="0">
                <a:cs typeface="B Titr" panose="00000700000000000000" pitchFamily="2" charset="-78"/>
              </a:rPr>
              <a:t>2- </a:t>
            </a:r>
            <a:r>
              <a:rPr lang="ar-SA" sz="2400" dirty="0" smtClean="0">
                <a:cs typeface="B Titr" panose="00000700000000000000" pitchFamily="2" charset="-78"/>
              </a:rPr>
              <a:t>انتخاب </a:t>
            </a:r>
            <a:r>
              <a:rPr lang="ar-SA" sz="2400" dirty="0">
                <a:cs typeface="B Titr" panose="00000700000000000000" pitchFamily="2" charset="-78"/>
              </a:rPr>
              <a:t>دانش آموزان محبوب و درس خوان و فعال و مسلط به تدریس و مصمم </a:t>
            </a:r>
            <a:r>
              <a:rPr lang="ar-SA" sz="2400" dirty="0" smtClean="0">
                <a:cs typeface="B Titr" panose="00000700000000000000" pitchFamily="2" charset="-78"/>
              </a:rPr>
              <a:t>ب</a:t>
            </a:r>
            <a:r>
              <a:rPr lang="fa-IR" sz="2400" dirty="0" smtClean="0">
                <a:cs typeface="B Titr" panose="00000700000000000000" pitchFamily="2" charset="-78"/>
              </a:rPr>
              <a:t>ه </a:t>
            </a:r>
            <a:r>
              <a:rPr lang="ar-SA" sz="2400" dirty="0" smtClean="0">
                <a:cs typeface="B Titr" panose="00000700000000000000" pitchFamily="2" charset="-78"/>
              </a:rPr>
              <a:t>عنوان</a:t>
            </a:r>
            <a:r>
              <a:rPr lang="ar-SA" sz="2400" dirty="0">
                <a:cs typeface="B Titr" panose="00000700000000000000" pitchFamily="2" charset="-78"/>
              </a:rPr>
              <a:t>  همیار معلم </a:t>
            </a:r>
            <a:r>
              <a:rPr lang="ar-SA" sz="2400" dirty="0" smtClean="0">
                <a:cs typeface="B Titr" panose="00000700000000000000" pitchFamily="2" charset="-78"/>
              </a:rPr>
              <a:t>.</a:t>
            </a:r>
            <a:endParaRPr lang="fa-IR" sz="2400" dirty="0" smtClean="0">
              <a:cs typeface="B Titr" panose="00000700000000000000" pitchFamily="2" charset="-78"/>
            </a:endParaRPr>
          </a:p>
          <a:p>
            <a:pPr algn="r" rtl="1"/>
            <a:endParaRPr lang="en-US" sz="2400" dirty="0">
              <a:cs typeface="B Titr" panose="00000700000000000000" pitchFamily="2" charset="-78"/>
            </a:endParaRPr>
          </a:p>
          <a:p>
            <a:pPr algn="r" rtl="1"/>
            <a:r>
              <a:rPr lang="ar-SA" sz="2400" dirty="0">
                <a:cs typeface="B Titr" panose="00000700000000000000" pitchFamily="2" charset="-78"/>
              </a:rPr>
              <a:t>3- استفاده از روشهای تشویقی برای همیاران </a:t>
            </a:r>
            <a:r>
              <a:rPr lang="ar-SA" sz="2400" dirty="0" smtClean="0">
                <a:cs typeface="B Titr" panose="00000700000000000000" pitchFamily="2" charset="-78"/>
              </a:rPr>
              <a:t>معلم</a:t>
            </a:r>
            <a:r>
              <a:rPr lang="fa-IR" sz="2400" dirty="0" smtClean="0">
                <a:cs typeface="B Titr" panose="00000700000000000000" pitchFamily="2" charset="-78"/>
              </a:rPr>
              <a:t> برای </a:t>
            </a:r>
            <a:r>
              <a:rPr lang="ar-SA" sz="2400" dirty="0" smtClean="0">
                <a:cs typeface="B Titr" panose="00000700000000000000" pitchFamily="2" charset="-78"/>
              </a:rPr>
              <a:t> </a:t>
            </a:r>
            <a:r>
              <a:rPr lang="ar-SA" sz="2400" dirty="0">
                <a:cs typeface="B Titr" panose="00000700000000000000" pitchFamily="2" charset="-78"/>
              </a:rPr>
              <a:t>ایجاد انگیزه </a:t>
            </a:r>
            <a:r>
              <a:rPr lang="fa-IR" sz="2400" dirty="0" smtClean="0">
                <a:cs typeface="B Titr" panose="00000700000000000000" pitchFamily="2" charset="-78"/>
              </a:rPr>
              <a:t>در ایشان</a:t>
            </a:r>
            <a:endParaRPr lang="fa-IR" sz="2400" dirty="0">
              <a:cs typeface="B Titr" panose="00000700000000000000" pitchFamily="2" charset="-78"/>
            </a:endParaRPr>
          </a:p>
          <a:p>
            <a:pPr algn="r" rtl="1"/>
            <a:endParaRPr lang="en-US" sz="2400" dirty="0">
              <a:cs typeface="B Titr" panose="00000700000000000000" pitchFamily="2" charset="-78"/>
            </a:endParaRPr>
          </a:p>
          <a:p>
            <a:pPr algn="r" rtl="1"/>
            <a:r>
              <a:rPr lang="ar-SA" sz="2400" dirty="0">
                <a:cs typeface="B Titr" panose="00000700000000000000" pitchFamily="2" charset="-78"/>
              </a:rPr>
              <a:t>4- توجیه و آموزش دانش آموزان نقش آفرین </a:t>
            </a:r>
            <a:r>
              <a:rPr lang="fa-IR" sz="2400" dirty="0" smtClean="0">
                <a:cs typeface="B Titr" panose="00000700000000000000" pitchFamily="2" charset="-78"/>
              </a:rPr>
              <a:t>( همیار معلم ) </a:t>
            </a:r>
            <a:r>
              <a:rPr lang="ar-SA" sz="2400" dirty="0" smtClean="0">
                <a:cs typeface="B Titr" panose="00000700000000000000" pitchFamily="2" charset="-78"/>
              </a:rPr>
              <a:t>توسط دبیر</a:t>
            </a:r>
            <a:endParaRPr lang="fa-IR" sz="2400" dirty="0" smtClean="0">
              <a:cs typeface="B Titr" panose="00000700000000000000" pitchFamily="2" charset="-78"/>
            </a:endParaRPr>
          </a:p>
          <a:p>
            <a:pPr algn="r" rtl="1"/>
            <a:endParaRPr lang="en-US" sz="2400" dirty="0">
              <a:cs typeface="B Titr" panose="00000700000000000000" pitchFamily="2" charset="-78"/>
            </a:endParaRPr>
          </a:p>
          <a:p>
            <a:pPr algn="r" rtl="1"/>
            <a:r>
              <a:rPr lang="ar-SA" sz="2400" dirty="0">
                <a:cs typeface="B Titr" panose="00000700000000000000" pitchFamily="2" charset="-78"/>
              </a:rPr>
              <a:t>5- نظارت مستمر بر کار همیاران معلم و راهنمایی و کمک به </a:t>
            </a:r>
            <a:r>
              <a:rPr lang="ar-SA" sz="2400" dirty="0" smtClean="0">
                <a:cs typeface="B Titr" panose="00000700000000000000" pitchFamily="2" charset="-78"/>
              </a:rPr>
              <a:t>آن</a:t>
            </a:r>
            <a:r>
              <a:rPr lang="fa-IR" sz="2400" dirty="0" smtClean="0">
                <a:cs typeface="B Titr" panose="00000700000000000000" pitchFamily="2" charset="-78"/>
              </a:rPr>
              <a:t> </a:t>
            </a:r>
            <a:r>
              <a:rPr lang="ar-SA" sz="2400" dirty="0" smtClean="0">
                <a:cs typeface="B Titr" panose="00000700000000000000" pitchFamily="2" charset="-78"/>
              </a:rPr>
              <a:t>ها</a:t>
            </a:r>
            <a:endParaRPr lang="en-US" sz="2400" dirty="0">
              <a:cs typeface="B Titr" panose="00000700000000000000" pitchFamily="2" charset="-78"/>
            </a:endParaRPr>
          </a:p>
          <a:p>
            <a:pPr algn="r"/>
            <a:endParaRPr lang="en-US" sz="2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354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829" y="147917"/>
            <a:ext cx="10238282" cy="63201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ar-SA" sz="2800" dirty="0">
                <a:solidFill>
                  <a:srgbClr val="FF0000"/>
                </a:solidFill>
                <a:cs typeface="B Titr" panose="00000700000000000000" pitchFamily="2" charset="-78"/>
              </a:rPr>
              <a:t>اقدامات انجام شده توسط دانش آموزان </a:t>
            </a:r>
            <a:r>
              <a:rPr lang="ar-SA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 طرح </a:t>
            </a:r>
            <a:r>
              <a:rPr lang="ar-SA" sz="2800" dirty="0">
                <a:solidFill>
                  <a:srgbClr val="FF0000"/>
                </a:solidFill>
                <a:cs typeface="B Titr" panose="00000700000000000000" pitchFamily="2" charset="-78"/>
              </a:rPr>
              <a:t>همیار </a:t>
            </a:r>
            <a:r>
              <a:rPr lang="ar-SA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معلم</a:t>
            </a: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        </a:t>
            </a:r>
            <a: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sz="2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23683" y="779929"/>
            <a:ext cx="13087075" cy="5916706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1</a:t>
            </a:r>
            <a:r>
              <a:rPr lang="ar-SA" dirty="0" smtClean="0">
                <a:cs typeface="B Titr" panose="00000700000000000000" pitchFamily="2" charset="-78"/>
              </a:rPr>
              <a:t>-بر </a:t>
            </a:r>
            <a:r>
              <a:rPr lang="ar-SA" dirty="0">
                <a:cs typeface="B Titr" panose="00000700000000000000" pitchFamily="2" charset="-78"/>
              </a:rPr>
              <a:t>عهده گرفتن آموزش سایر هم گروهی های خود در وقت های خارج از کلاس و همچنین در خود کلاس درس توسط سر گروه(همیار معلم</a:t>
            </a:r>
            <a:r>
              <a:rPr lang="ar-SA" dirty="0" smtClean="0">
                <a:cs typeface="B Titr" panose="00000700000000000000" pitchFamily="2" charset="-78"/>
              </a:rPr>
              <a:t>)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2</a:t>
            </a:r>
            <a:r>
              <a:rPr lang="ar-SA" dirty="0" smtClean="0">
                <a:cs typeface="B Titr" panose="00000700000000000000" pitchFamily="2" charset="-78"/>
              </a:rPr>
              <a:t>-دادن </a:t>
            </a:r>
            <a:r>
              <a:rPr lang="ar-SA" dirty="0">
                <a:cs typeface="B Titr" panose="00000700000000000000" pitchFamily="2" charset="-78"/>
              </a:rPr>
              <a:t>کنفرانس و توضیح درس گذشته توسط همیاران ،قبل از شروع درس جدید ،برای یاد آوری مطالب گذشته</a:t>
            </a:r>
            <a:r>
              <a:rPr lang="ar-SA" dirty="0" smtClean="0">
                <a:cs typeface="B Titr" panose="00000700000000000000" pitchFamily="2" charset="-78"/>
              </a:rPr>
              <a:t>.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3</a:t>
            </a:r>
            <a:r>
              <a:rPr lang="ar-SA" dirty="0" smtClean="0">
                <a:cs typeface="B Titr" panose="00000700000000000000" pitchFamily="2" charset="-78"/>
              </a:rPr>
              <a:t>- </a:t>
            </a:r>
            <a:r>
              <a:rPr lang="ar-SA" dirty="0">
                <a:cs typeface="B Titr" panose="00000700000000000000" pitchFamily="2" charset="-78"/>
              </a:rPr>
              <a:t>نوشتن تیتر دروس جدید و کشیدن نقشه و تصویر بر روی تخته سیاه ،قبل از ورود معلم به کلاس ،برای جلوگیری از اتلاف وقت توسط همیار معلم</a:t>
            </a:r>
            <a:r>
              <a:rPr lang="ar-SA" dirty="0" smtClean="0">
                <a:cs typeface="B Titr" panose="00000700000000000000" pitchFamily="2" charset="-78"/>
              </a:rPr>
              <a:t>.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4</a:t>
            </a:r>
            <a:r>
              <a:rPr lang="ar-SA" dirty="0" smtClean="0">
                <a:cs typeface="B Titr" panose="00000700000000000000" pitchFamily="2" charset="-78"/>
              </a:rPr>
              <a:t>-</a:t>
            </a:r>
            <a:r>
              <a:rPr lang="ar-SA" dirty="0">
                <a:cs typeface="B Titr" panose="00000700000000000000" pitchFamily="2" charset="-78"/>
              </a:rPr>
              <a:t>  نوشتن خلاصه ای از درس تدریس شده ،بعد از تدریس معلم و در زمان اضافی پایان کلاس ،برای یادآوری دروس تدریس شده</a:t>
            </a:r>
            <a:r>
              <a:rPr lang="ar-SA" dirty="0" smtClean="0">
                <a:cs typeface="B Titr" panose="00000700000000000000" pitchFamily="2" charset="-78"/>
              </a:rPr>
              <a:t>.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5</a:t>
            </a:r>
            <a:r>
              <a:rPr lang="ar-SA" dirty="0" smtClean="0">
                <a:cs typeface="B Titr" panose="00000700000000000000" pitchFamily="2" charset="-78"/>
              </a:rPr>
              <a:t>-آماده </a:t>
            </a:r>
            <a:r>
              <a:rPr lang="ar-SA" dirty="0">
                <a:cs typeface="B Titr" panose="00000700000000000000" pitchFamily="2" charset="-78"/>
              </a:rPr>
              <a:t>سازی </a:t>
            </a:r>
            <a:r>
              <a:rPr lang="ar-SA" dirty="0" smtClean="0">
                <a:cs typeface="B Titr" panose="00000700000000000000" pitchFamily="2" charset="-78"/>
              </a:rPr>
              <a:t>وسایل </a:t>
            </a:r>
            <a:r>
              <a:rPr lang="ar-SA" dirty="0">
                <a:cs typeface="B Titr" panose="00000700000000000000" pitchFamily="2" charset="-78"/>
              </a:rPr>
              <a:t>کمک آموزشی ،قبل از ورود معلم به کلاس ،برای جلوگیری از اتلاف وقت توسط همیاران معلم</a:t>
            </a:r>
            <a:r>
              <a:rPr lang="ar-SA" dirty="0" smtClean="0">
                <a:cs typeface="B Titr" panose="00000700000000000000" pitchFamily="2" charset="-78"/>
              </a:rPr>
              <a:t>.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6-ارائه گزارش وضعیت پیشرفت تحصیلی اعضای گروه به دبیر مربوط</a:t>
            </a:r>
            <a:endParaRPr lang="en-US" dirty="0"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Titr" panose="00000700000000000000" pitchFamily="2" charset="-78"/>
              </a:rPr>
              <a:t> </a:t>
            </a:r>
            <a:r>
              <a:rPr lang="fa-IR" dirty="0" smtClean="0">
                <a:cs typeface="B Titr" panose="00000700000000000000" pitchFamily="2" charset="-78"/>
              </a:rPr>
              <a:t>    </a:t>
            </a:r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7</a:t>
            </a:r>
            <a:r>
              <a:rPr lang="ar-SA" dirty="0" smtClean="0">
                <a:cs typeface="B Titr" panose="00000700000000000000" pitchFamily="2" charset="-78"/>
              </a:rPr>
              <a:t>- </a:t>
            </a:r>
            <a:r>
              <a:rPr lang="ar-SA" dirty="0">
                <a:cs typeface="B Titr" panose="00000700000000000000" pitchFamily="2" charset="-78"/>
              </a:rPr>
              <a:t>بررسی تکالیف دانش </a:t>
            </a:r>
            <a:r>
              <a:rPr lang="ar-SA" dirty="0" smtClean="0">
                <a:cs typeface="B Titr" panose="00000700000000000000" pitchFamily="2" charset="-78"/>
              </a:rPr>
              <a:t>آموزان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8</a:t>
            </a:r>
            <a:r>
              <a:rPr lang="ar-SA" dirty="0" smtClean="0">
                <a:cs typeface="B Titr" panose="00000700000000000000" pitchFamily="2" charset="-78"/>
              </a:rPr>
              <a:t>-رفع </a:t>
            </a:r>
            <a:r>
              <a:rPr lang="ar-SA" dirty="0">
                <a:cs typeface="B Titr" panose="00000700000000000000" pitchFamily="2" charset="-78"/>
              </a:rPr>
              <a:t>اشکال در دروس توسط همیاران معلم ،برای دانش آموزان ضعیف و توضیح مجدد درس به آنها توسط همیار معلم</a:t>
            </a:r>
            <a:r>
              <a:rPr lang="ar-SA" dirty="0" smtClean="0">
                <a:cs typeface="B Titr" panose="00000700000000000000" pitchFamily="2" charset="-78"/>
              </a:rPr>
              <a:t>.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9</a:t>
            </a:r>
            <a:r>
              <a:rPr lang="ar-SA" dirty="0" smtClean="0">
                <a:cs typeface="B Titr" panose="00000700000000000000" pitchFamily="2" charset="-78"/>
              </a:rPr>
              <a:t>-انجام </a:t>
            </a:r>
            <a:r>
              <a:rPr lang="ar-SA" dirty="0">
                <a:cs typeface="B Titr" panose="00000700000000000000" pitchFamily="2" charset="-78"/>
              </a:rPr>
              <a:t>فعالیتهای کتاب به صورت گروهی و تفهیم همان درس توسط همیار برای اعضای گروه ،جهت انجام بهتر فعالیتها</a:t>
            </a:r>
            <a:r>
              <a:rPr lang="ar-SA" dirty="0" smtClean="0">
                <a:cs typeface="B Titr" panose="00000700000000000000" pitchFamily="2" charset="-78"/>
              </a:rPr>
              <a:t>.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endParaRPr lang="en-US" dirty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10</a:t>
            </a:r>
            <a:r>
              <a:rPr lang="ar-SA" dirty="0" smtClean="0">
                <a:cs typeface="B Titr" panose="00000700000000000000" pitchFamily="2" charset="-78"/>
              </a:rPr>
              <a:t>-استفاده </a:t>
            </a:r>
            <a:r>
              <a:rPr lang="ar-SA" dirty="0">
                <a:cs typeface="B Titr" panose="00000700000000000000" pitchFamily="2" charset="-78"/>
              </a:rPr>
              <a:t>از زنگهای تفریح و وقتهای اضافی پایان ساعت ،توسط همیاران برای کار با دانش آموزان ضعیف.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44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52" y="457200"/>
            <a:ext cx="10703859" cy="6104965"/>
          </a:xfrm>
        </p:spPr>
      </p:pic>
    </p:spTree>
    <p:extLst>
      <p:ext uri="{BB962C8B-B14F-4D97-AF65-F5344CB8AC3E}">
        <p14:creationId xmlns:p14="http://schemas.microsoft.com/office/powerpoint/2010/main" val="49591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parseh\Desktop\Doc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3776" y="4948518"/>
            <a:ext cx="6019800" cy="1909482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8"/>
          <p:cNvSpPr>
            <a:spLocks noChangeArrowheads="1" noChangeShapeType="1" noTextEdit="1"/>
          </p:cNvSpPr>
          <p:nvPr/>
        </p:nvSpPr>
        <p:spPr bwMode="auto">
          <a:xfrm>
            <a:off x="4876801" y="1600201"/>
            <a:ext cx="4465693" cy="22701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rtl="1"/>
            <a:endParaRPr lang="en-US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6622787" scaled="1"/>
              </a:gradFill>
              <a:latin typeface="Nazani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5922" y="4102132"/>
            <a:ext cx="10757647" cy="169277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fa-IR" sz="2800" dirty="0" smtClean="0">
                <a:solidFill>
                  <a:srgbClr val="0070C0"/>
                </a:solidFill>
                <a:cs typeface="B Titr" pitchFamily="2" charset="-78"/>
              </a:rPr>
              <a:t>تهیه </a:t>
            </a:r>
            <a:r>
              <a:rPr lang="fa-IR" sz="2800" dirty="0">
                <a:solidFill>
                  <a:srgbClr val="0070C0"/>
                </a:solidFill>
                <a:cs typeface="B Titr" pitchFamily="2" charset="-78"/>
              </a:rPr>
              <a:t>و تنظیم :</a:t>
            </a:r>
          </a:p>
          <a:p>
            <a:pPr algn="ctr"/>
            <a:r>
              <a:rPr lang="fa-IR" sz="2800" dirty="0">
                <a:solidFill>
                  <a:srgbClr val="00B050"/>
                </a:solidFill>
                <a:cs typeface="B Titr" pitchFamily="2" charset="-78"/>
              </a:rPr>
              <a:t>علی جوکار</a:t>
            </a:r>
          </a:p>
          <a:p>
            <a:pPr algn="ctr" rtl="1"/>
            <a:r>
              <a:rPr lang="fa-IR" sz="2400" dirty="0">
                <a:solidFill>
                  <a:srgbClr val="FF0000"/>
                </a:solidFill>
                <a:cs typeface="B Titr" pitchFamily="2" charset="-78"/>
              </a:rPr>
              <a:t>مدیر دبیرستان پسرانه </a:t>
            </a:r>
          </a:p>
          <a:p>
            <a:pPr algn="ctr" rtl="1"/>
            <a:r>
              <a:rPr lang="fa-IR" sz="2400" dirty="0">
                <a:solidFill>
                  <a:srgbClr val="FF0000"/>
                </a:solidFill>
                <a:cs typeface="B Titr" pitchFamily="2" charset="-78"/>
              </a:rPr>
              <a:t>علوم و معارف اسلامی صدرا </a:t>
            </a:r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فسا</a:t>
            </a:r>
            <a:endParaRPr lang="fa-IR" sz="2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25922" y="846109"/>
            <a:ext cx="10757647" cy="286232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fa-IR" sz="6000" dirty="0" smtClean="0">
                <a:solidFill>
                  <a:srgbClr val="FF0000"/>
                </a:solidFill>
                <a:cs typeface="B Titr" pitchFamily="2" charset="-78"/>
              </a:rPr>
              <a:t>کارگاه آموزشی</a:t>
            </a:r>
          </a:p>
          <a:p>
            <a:pPr algn="ctr"/>
            <a:r>
              <a:rPr lang="fa-IR" sz="6000" dirty="0" smtClean="0">
                <a:solidFill>
                  <a:srgbClr val="00B050"/>
                </a:solidFill>
                <a:cs typeface="B Titr" pitchFamily="2" charset="-78"/>
              </a:rPr>
              <a:t> </a:t>
            </a:r>
          </a:p>
          <a:p>
            <a:pPr algn="ctr"/>
            <a:r>
              <a:rPr lang="fa-IR" sz="6000" dirty="0" smtClean="0">
                <a:solidFill>
                  <a:srgbClr val="7030A0"/>
                </a:solidFill>
                <a:cs typeface="B Titr" pitchFamily="2" charset="-78"/>
              </a:rPr>
              <a:t>        طرح همیار معلم</a:t>
            </a:r>
          </a:p>
        </p:txBody>
      </p:sp>
    </p:spTree>
    <p:extLst>
      <p:ext uri="{BB962C8B-B14F-4D97-AF65-F5344CB8AC3E}">
        <p14:creationId xmlns:p14="http://schemas.microsoft.com/office/powerpoint/2010/main" val="393658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1" nodeType="after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Effect transition="out" filter="box(in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634" y="1479176"/>
            <a:ext cx="10797989" cy="422237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fa-IR" b="1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ar-SA" sz="44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طرح </a:t>
            </a:r>
            <a:r>
              <a:rPr lang="ar-SA" sz="4400" b="1" dirty="0">
                <a:solidFill>
                  <a:srgbClr val="FF0000"/>
                </a:solidFill>
                <a:cs typeface="B Titr" panose="00000700000000000000" pitchFamily="2" charset="-78"/>
              </a:rPr>
              <a:t>همیار </a:t>
            </a:r>
            <a:r>
              <a:rPr lang="ar-SA" sz="44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معلم</a:t>
            </a:r>
            <a:endParaRPr lang="fa-IR" sz="4400" b="1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r" rtl="1"/>
            <a:endParaRPr lang="fa-IR" sz="5400" b="1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r" rtl="1"/>
            <a:r>
              <a:rPr lang="ar-SA" sz="5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ar-SA" sz="4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(نو </a:t>
            </a:r>
            <a:r>
              <a:rPr lang="ar-SA" sz="4800" b="1" dirty="0">
                <a:solidFill>
                  <a:srgbClr val="002060"/>
                </a:solidFill>
                <a:cs typeface="B Titr" panose="00000700000000000000" pitchFamily="2" charset="-78"/>
              </a:rPr>
              <a:t>آوری در مدیریت زمان </a:t>
            </a:r>
            <a:r>
              <a:rPr lang="ar-SA" sz="4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برای کلاس</a:t>
            </a:r>
            <a:r>
              <a:rPr lang="fa-IR" sz="4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ar-SA" sz="4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درس)</a:t>
            </a:r>
            <a:endParaRPr lang="en-US" sz="1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013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634" y="1479176"/>
            <a:ext cx="10797989" cy="422237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fa-IR" b="1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44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فعال نمودن و مسؤلیت پذیری دانش آموزان</a:t>
            </a:r>
          </a:p>
          <a:p>
            <a:pPr algn="r" rtl="1"/>
            <a:endParaRPr lang="fa-IR" sz="5400" b="1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ar-SA" sz="5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ar-SA" sz="4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(</a:t>
            </a:r>
            <a:r>
              <a:rPr lang="fa-IR" sz="4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در فرآیند یاددهی – یادگیری </a:t>
            </a:r>
            <a:r>
              <a:rPr lang="ar-SA" sz="4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)</a:t>
            </a:r>
            <a:endParaRPr lang="en-US" sz="1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6512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3341"/>
            <a:ext cx="11618259" cy="5333000"/>
          </a:xfrm>
          <a:solidFill>
            <a:schemeClr val="bg1"/>
          </a:solidFill>
        </p:spPr>
        <p:txBody>
          <a:bodyPr/>
          <a:lstStyle/>
          <a:p>
            <a:pPr algn="r" rtl="1"/>
            <a:r>
              <a:rPr lang="ar-SA" b="1" dirty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endParaRPr lang="fa-IR" b="1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r" rtl="1"/>
            <a:endParaRPr lang="fa-IR" b="1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justLow" rtl="1"/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ازآن</a:t>
            </a:r>
            <a:r>
              <a:rPr lang="fa-IR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جا </a:t>
            </a:r>
            <a:r>
              <a:rPr lang="ar-SA" sz="2400" b="1" dirty="0">
                <a:solidFill>
                  <a:srgbClr val="002060"/>
                </a:solidFill>
                <a:cs typeface="B Titr" panose="00000700000000000000" pitchFamily="2" charset="-78"/>
              </a:rPr>
              <a:t>که اغلب صاحبنظران تعلیم وتربیت تاکید بر فعال بودن ومسئولیت پذیری دانش آموزان در فرایند یاددهی-یادگیری </a:t>
            </a:r>
            <a:r>
              <a:rPr lang="fa-IR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دارند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،موضوع </a:t>
            </a:r>
            <a:r>
              <a:rPr lang="fa-IR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کمک گرفتن از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دانش </a:t>
            </a:r>
            <a:r>
              <a:rPr lang="fa-IR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آموزان موفق  در :</a:t>
            </a:r>
          </a:p>
          <a:p>
            <a:pPr algn="justLow" rtl="1"/>
            <a:endParaRPr lang="fa-IR" sz="2400" b="1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justLow" rtl="1"/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الف :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امر یادهی-یادگیری</a:t>
            </a:r>
            <a:endParaRPr lang="fa-IR" sz="2400" b="1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justLow" rtl="1"/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ب :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کمک به </a:t>
            </a:r>
            <a:r>
              <a:rPr lang="ar-SA" sz="2400" b="1" dirty="0">
                <a:solidFill>
                  <a:srgbClr val="002060"/>
                </a:solidFill>
                <a:cs typeface="B Titr" panose="00000700000000000000" pitchFamily="2" charset="-78"/>
              </a:rPr>
              <a:t>سایر دانش آموزان هم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گروه</a:t>
            </a:r>
            <a:endParaRPr lang="fa-IR" sz="2400" b="1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justLow" rtl="1"/>
            <a:endParaRPr lang="fa-IR" sz="2400" b="1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marL="0" indent="0" algn="justLow" rtl="1">
              <a:buNone/>
            </a:pPr>
            <a:r>
              <a:rPr lang="fa-IR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                     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یکی </a:t>
            </a:r>
            <a:r>
              <a:rPr lang="ar-SA" sz="2400" b="1" dirty="0">
                <a:solidFill>
                  <a:srgbClr val="002060"/>
                </a:solidFill>
                <a:cs typeface="B Titr" panose="00000700000000000000" pitchFamily="2" charset="-78"/>
              </a:rPr>
              <a:t>از زمینه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های</a:t>
            </a:r>
            <a:r>
              <a:rPr lang="fa-IR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کیفیت </a:t>
            </a:r>
            <a:r>
              <a:rPr lang="ar-SA" sz="2400" b="1" dirty="0">
                <a:solidFill>
                  <a:srgbClr val="002060"/>
                </a:solidFill>
                <a:cs typeface="B Titr" panose="00000700000000000000" pitchFamily="2" charset="-78"/>
              </a:rPr>
              <a:t>بخشی به فعالیت های آموزشی در کلاس های درس </a:t>
            </a:r>
            <a:r>
              <a:rPr lang="ar-SA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می باشد</a:t>
            </a:r>
            <a:r>
              <a:rPr lang="fa-IR" sz="24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.</a:t>
            </a:r>
            <a:endParaRPr lang="en-US" sz="24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010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2442883"/>
            <a:ext cx="11389658" cy="377762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cs typeface="B Titr" panose="00000700000000000000" pitchFamily="2" charset="-78"/>
              </a:rPr>
              <a:t>به دانش آموزی همیار گفته می شود که :</a:t>
            </a:r>
          </a:p>
          <a:p>
            <a:pPr algn="r" rtl="1"/>
            <a:endParaRPr lang="fa-IR" sz="900" dirty="0" smtClean="0">
              <a:cs typeface="B Titr" panose="00000700000000000000" pitchFamily="2" charset="-78"/>
            </a:endParaRPr>
          </a:p>
          <a:p>
            <a:pPr marL="0" indent="0" algn="ctr" rtl="1">
              <a:buNone/>
            </a:pPr>
            <a:r>
              <a:rPr lang="fa-IR" sz="2400" dirty="0" smtClean="0">
                <a:cs typeface="B Titr" panose="00000700000000000000" pitchFamily="2" charset="-78"/>
              </a:rPr>
              <a:t>از نظر علمی در سطح قابل قبولی باشد و با راهنمایی دبیر، دانش آموزان لازم التوجه کلاس را               تحت پوشش قرار داده و با تکرار، تمرین و مشارکت آنان را به سطح قابل قبولی ارتقا دهد.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636" y="314826"/>
            <a:ext cx="8310281" cy="1352609"/>
          </a:xfrm>
        </p:spPr>
        <p:txBody>
          <a:bodyPr>
            <a:noAutofit/>
          </a:bodyPr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fa-IR" sz="2800" b="1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همیار معلم به چه دانش آموزی گفته می شود؟</a:t>
            </a:r>
            <a: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sz="2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651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972" y="235688"/>
            <a:ext cx="8911687" cy="734043"/>
          </a:xfrm>
        </p:spPr>
        <p:txBody>
          <a:bodyPr>
            <a:noAutofit/>
          </a:bodyPr>
          <a:lstStyle/>
          <a:p>
            <a:pPr algn="ctr" rtl="1"/>
            <a:r>
              <a:rPr lang="fa-IR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    </a:t>
            </a:r>
            <a:r>
              <a:rPr lang="ar-SA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اهداف </a:t>
            </a:r>
            <a:r>
              <a:rPr lang="ar-SA" b="1" dirty="0">
                <a:solidFill>
                  <a:srgbClr val="FF0000"/>
                </a:solidFill>
                <a:cs typeface="B Titr" panose="00000700000000000000" pitchFamily="2" charset="-78"/>
              </a:rPr>
              <a:t>اجرای طرح همیار </a:t>
            </a:r>
            <a:r>
              <a:rPr lang="ar-SA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معلم</a:t>
            </a:r>
            <a:r>
              <a:rPr lang="fa-IR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    </a:t>
            </a: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089212"/>
            <a:ext cx="11739282" cy="539227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r" rtl="1"/>
            <a:r>
              <a:rPr lang="ar-SA" sz="2400" b="1" dirty="0">
                <a:cs typeface="B Titr" panose="00000700000000000000" pitchFamily="2" charset="-78"/>
              </a:rPr>
              <a:t>الف - بهره گیری ازتوانمندی های علمی دانش آموزان ممتاز هردرس به منظور رفع </a:t>
            </a:r>
            <a:r>
              <a:rPr lang="ar-SA" sz="2400" b="1" dirty="0" smtClean="0">
                <a:cs typeface="B Titr" panose="00000700000000000000" pitchFamily="2" charset="-78"/>
              </a:rPr>
              <a:t>تدریجی</a:t>
            </a:r>
            <a:r>
              <a:rPr lang="en-US" sz="2400" b="1" dirty="0" smtClean="0">
                <a:cs typeface="B Titr" panose="00000700000000000000" pitchFamily="2" charset="-78"/>
              </a:rPr>
              <a:t> </a:t>
            </a:r>
            <a:r>
              <a:rPr lang="ar-SA" sz="2400" b="1" dirty="0" smtClean="0">
                <a:cs typeface="B Titr" panose="00000700000000000000" pitchFamily="2" charset="-78"/>
              </a:rPr>
              <a:t>اشکالات </a:t>
            </a:r>
            <a:r>
              <a:rPr lang="ar-SA" sz="2400" b="1" dirty="0">
                <a:cs typeface="B Titr" panose="00000700000000000000" pitchFamily="2" charset="-78"/>
              </a:rPr>
              <a:t>درسی از سایر دانش آموزان</a:t>
            </a:r>
            <a:r>
              <a:rPr lang="en-US" sz="2400" b="1" dirty="0" smtClean="0">
                <a:cs typeface="B Titr" panose="00000700000000000000" pitchFamily="2" charset="-78"/>
              </a:rPr>
              <a:t>.</a:t>
            </a:r>
            <a:endParaRPr lang="fa-IR" sz="2400" b="1" dirty="0" smtClean="0">
              <a:cs typeface="B Titr" panose="00000700000000000000" pitchFamily="2" charset="-78"/>
            </a:endParaRPr>
          </a:p>
          <a:p>
            <a:pPr algn="r" rtl="1"/>
            <a:endParaRPr lang="en-US" sz="2400" dirty="0">
              <a:cs typeface="B Titr" panose="00000700000000000000" pitchFamily="2" charset="-78"/>
            </a:endParaRPr>
          </a:p>
          <a:p>
            <a:pPr algn="r" rtl="1"/>
            <a:r>
              <a:rPr lang="ar-SA" sz="2400" b="1" dirty="0">
                <a:cs typeface="B Titr" panose="00000700000000000000" pitchFamily="2" charset="-78"/>
              </a:rPr>
              <a:t>ب- نهادینه کردن فعالیتهای گروهی و ارتقاء کیفی تعامل اجتماعی دانش آموزان با یکدیگر</a:t>
            </a:r>
            <a:r>
              <a:rPr lang="en-US" sz="2400" b="1" dirty="0" smtClean="0">
                <a:cs typeface="B Titr" panose="00000700000000000000" pitchFamily="2" charset="-78"/>
              </a:rPr>
              <a:t>.</a:t>
            </a:r>
            <a:endParaRPr lang="fa-IR" sz="2400" b="1" dirty="0" smtClean="0">
              <a:cs typeface="B Titr" panose="00000700000000000000" pitchFamily="2" charset="-78"/>
            </a:endParaRPr>
          </a:p>
          <a:p>
            <a:pPr algn="r" rtl="1"/>
            <a:endParaRPr lang="en-US" sz="2400" dirty="0">
              <a:cs typeface="B Titr" panose="00000700000000000000" pitchFamily="2" charset="-78"/>
            </a:endParaRPr>
          </a:p>
          <a:p>
            <a:pPr algn="r" rtl="1"/>
            <a:r>
              <a:rPr lang="ar-SA" sz="2400" b="1" dirty="0">
                <a:cs typeface="B Titr" panose="00000700000000000000" pitchFamily="2" charset="-78"/>
              </a:rPr>
              <a:t>ج- تقویت اعتماد به نفس دانش آموزان در انجام فعالیت های روزمره وعلمی</a:t>
            </a:r>
            <a:r>
              <a:rPr lang="en-US" sz="2400" b="1" dirty="0" smtClean="0">
                <a:cs typeface="B Titr" panose="00000700000000000000" pitchFamily="2" charset="-78"/>
              </a:rPr>
              <a:t>.</a:t>
            </a:r>
            <a:endParaRPr lang="fa-IR" sz="2400" b="1" dirty="0" smtClean="0">
              <a:cs typeface="B Titr" panose="00000700000000000000" pitchFamily="2" charset="-78"/>
            </a:endParaRPr>
          </a:p>
          <a:p>
            <a:pPr algn="r" rtl="1"/>
            <a:endParaRPr lang="en-US" sz="2400" dirty="0">
              <a:cs typeface="B Titr" panose="00000700000000000000" pitchFamily="2" charset="-78"/>
            </a:endParaRPr>
          </a:p>
          <a:p>
            <a:pPr algn="r" rtl="1"/>
            <a:r>
              <a:rPr lang="ar-SA" sz="2400" b="1" dirty="0">
                <a:cs typeface="B Titr" panose="00000700000000000000" pitchFamily="2" charset="-78"/>
              </a:rPr>
              <a:t>د - جلب مشارکت دانش آموزان ممتاز وساعی در امر تعلیم وتربیت</a:t>
            </a:r>
            <a:r>
              <a:rPr lang="en-US" sz="2400" b="1" dirty="0" smtClean="0">
                <a:cs typeface="B Titr" panose="00000700000000000000" pitchFamily="2" charset="-78"/>
              </a:rPr>
              <a:t>.</a:t>
            </a:r>
            <a:endParaRPr lang="fa-IR" sz="2400" b="1" dirty="0" smtClean="0">
              <a:cs typeface="B Titr" panose="00000700000000000000" pitchFamily="2" charset="-78"/>
            </a:endParaRPr>
          </a:p>
          <a:p>
            <a:pPr algn="r" rtl="1"/>
            <a:endParaRPr lang="en-US" sz="2400" dirty="0">
              <a:cs typeface="B Titr" panose="00000700000000000000" pitchFamily="2" charset="-78"/>
            </a:endParaRPr>
          </a:p>
          <a:p>
            <a:pPr algn="r" rtl="1"/>
            <a:r>
              <a:rPr lang="ar-SA" sz="2400" b="1" dirty="0">
                <a:cs typeface="B Titr" panose="00000700000000000000" pitchFamily="2" charset="-78"/>
              </a:rPr>
              <a:t>ه- افزایش میزان موفقیت تحصیلی دانش آموزان از طریق فعال نمودن آنان </a:t>
            </a:r>
            <a:r>
              <a:rPr lang="ar-SA" sz="2400" b="1" dirty="0" smtClean="0">
                <a:cs typeface="B Titr" panose="00000700000000000000" pitchFamily="2" charset="-78"/>
              </a:rPr>
              <a:t>درفرایند </a:t>
            </a:r>
            <a:r>
              <a:rPr lang="ar-SA" sz="2400" b="1" dirty="0">
                <a:cs typeface="B Titr" panose="00000700000000000000" pitchFamily="2" charset="-78"/>
              </a:rPr>
              <a:t>یاددھی</a:t>
            </a:r>
            <a:r>
              <a:rPr lang="en-US" sz="2400" b="1" dirty="0">
                <a:cs typeface="B Titr" panose="00000700000000000000" pitchFamily="2" charset="-78"/>
              </a:rPr>
              <a:t>-</a:t>
            </a:r>
            <a:r>
              <a:rPr lang="ar-SA" sz="2400" b="1" dirty="0">
                <a:cs typeface="B Titr" panose="00000700000000000000" pitchFamily="2" charset="-78"/>
              </a:rPr>
              <a:t>یادگیری</a:t>
            </a:r>
            <a:r>
              <a:rPr lang="en-US" sz="2400" b="1" dirty="0" smtClean="0">
                <a:cs typeface="B Titr" panose="00000700000000000000" pitchFamily="2" charset="-78"/>
              </a:rPr>
              <a:t>.</a:t>
            </a:r>
            <a:endParaRPr lang="fa-IR" sz="2400" b="1" dirty="0" smtClean="0">
              <a:cs typeface="B Titr" panose="00000700000000000000" pitchFamily="2" charset="-78"/>
            </a:endParaRPr>
          </a:p>
          <a:p>
            <a:pPr algn="r" rtl="1"/>
            <a:endParaRPr lang="en-US" sz="2400" dirty="0">
              <a:cs typeface="B Titr" panose="00000700000000000000" pitchFamily="2" charset="-78"/>
            </a:endParaRPr>
          </a:p>
          <a:p>
            <a:pPr algn="r" rtl="1"/>
            <a:r>
              <a:rPr lang="ar-SA" sz="2400" b="1" dirty="0">
                <a:cs typeface="B Titr" panose="00000700000000000000" pitchFamily="2" charset="-78"/>
              </a:rPr>
              <a:t>ز - افزایش میزان مسئولیت پذیری دانش آموزان در انجام امور محوله</a:t>
            </a:r>
            <a:r>
              <a:rPr lang="en-US" sz="2400" b="1" dirty="0">
                <a:cs typeface="B Titr" panose="00000700000000000000" pitchFamily="2" charset="-78"/>
              </a:rPr>
              <a:t>.</a:t>
            </a:r>
            <a:endParaRPr lang="en-US" sz="2400" dirty="0">
              <a:cs typeface="B Titr" panose="00000700000000000000" pitchFamily="2" charset="-78"/>
            </a:endParaRPr>
          </a:p>
          <a:p>
            <a:pPr algn="r"/>
            <a:endParaRPr lang="en-US" sz="2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183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959" y="368615"/>
            <a:ext cx="10152529" cy="1567761"/>
          </a:xfrm>
        </p:spPr>
        <p:txBody>
          <a:bodyPr>
            <a:noAutofit/>
          </a:bodyPr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fa-IR" sz="2800" b="1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چرا </a:t>
            </a:r>
            <a:r>
              <a:rPr lang="fa-IR" sz="2800" b="1" dirty="0">
                <a:solidFill>
                  <a:srgbClr val="FF0000"/>
                </a:solidFill>
                <a:cs typeface="B Titr" panose="00000700000000000000" pitchFamily="2" charset="-78"/>
              </a:rPr>
              <a:t>از روش همیار معلم استفاده می کنیم</a:t>
            </a:r>
            <a:r>
              <a:rPr lang="fa-IR" sz="2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؟</a:t>
            </a:r>
            <a: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sz="2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2" y="1680882"/>
            <a:ext cx="10993624" cy="4935071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/>
            <a:r>
              <a:rPr lang="en-US" sz="2400" b="1" dirty="0" smtClean="0">
                <a:cs typeface="B Titr" panose="00000700000000000000" pitchFamily="2" charset="-78"/>
              </a:rPr>
              <a:t>•</a:t>
            </a:r>
            <a:r>
              <a:rPr lang="en-US" sz="2400" b="1" dirty="0">
                <a:cs typeface="B Titr" panose="00000700000000000000" pitchFamily="2" charset="-78"/>
              </a:rPr>
              <a:t> </a:t>
            </a:r>
            <a:r>
              <a:rPr lang="fa-IR" sz="2400" b="1" dirty="0">
                <a:cs typeface="B Titr" panose="00000700000000000000" pitchFamily="2" charset="-78"/>
              </a:rPr>
              <a:t>ارتقا یادگیری و موفقیت علمی دانش آموز می شود</a:t>
            </a:r>
            <a:r>
              <a:rPr lang="en-US" sz="2400" b="1" dirty="0">
                <a:cs typeface="B Titr" panose="00000700000000000000" pitchFamily="2" charset="-78"/>
              </a:rPr>
              <a:t> </a:t>
            </a:r>
            <a:r>
              <a:rPr lang="en-US" sz="2400" b="1" dirty="0" smtClean="0">
                <a:cs typeface="B Titr" panose="00000700000000000000" pitchFamily="2" charset="-78"/>
              </a:rPr>
              <a:t>.</a:t>
            </a:r>
            <a:endParaRPr lang="fa-IR" sz="2400" b="1" dirty="0" smtClean="0">
              <a:cs typeface="B Titr" panose="00000700000000000000" pitchFamily="2" charset="-78"/>
            </a:endParaRPr>
          </a:p>
          <a:p>
            <a:pPr algn="r" rtl="1"/>
            <a:r>
              <a:rPr lang="en-US" sz="2400" b="1" dirty="0">
                <a:cs typeface="B Titr" panose="00000700000000000000" pitchFamily="2" charset="-78"/>
              </a:rPr>
              <a:t/>
            </a:r>
            <a:br>
              <a:rPr lang="en-US" sz="2400" b="1" dirty="0">
                <a:cs typeface="B Titr" panose="00000700000000000000" pitchFamily="2" charset="-78"/>
              </a:rPr>
            </a:br>
            <a:r>
              <a:rPr lang="en-US" sz="2400" b="1" dirty="0">
                <a:cs typeface="B Titr" panose="00000700000000000000" pitchFamily="2" charset="-78"/>
              </a:rPr>
              <a:t>• </a:t>
            </a:r>
            <a:r>
              <a:rPr lang="fa-IR" sz="2400" b="1" dirty="0">
                <a:cs typeface="B Titr" panose="00000700000000000000" pitchFamily="2" charset="-78"/>
              </a:rPr>
              <a:t>ارتقای حافظه ی دانش آموز می شود</a:t>
            </a:r>
            <a:r>
              <a:rPr lang="en-US" sz="2400" b="1" dirty="0">
                <a:cs typeface="B Titr" panose="00000700000000000000" pitchFamily="2" charset="-78"/>
              </a:rPr>
              <a:t> </a:t>
            </a:r>
            <a:r>
              <a:rPr lang="en-US" sz="2400" b="1" dirty="0" smtClean="0">
                <a:cs typeface="B Titr" panose="00000700000000000000" pitchFamily="2" charset="-78"/>
              </a:rPr>
              <a:t>.</a:t>
            </a:r>
            <a:endParaRPr lang="fa-IR" sz="2400" b="1" dirty="0" smtClean="0">
              <a:cs typeface="B Titr" panose="00000700000000000000" pitchFamily="2" charset="-78"/>
            </a:endParaRPr>
          </a:p>
          <a:p>
            <a:pPr algn="r" rtl="1"/>
            <a:r>
              <a:rPr lang="en-US" sz="2400" b="1" dirty="0">
                <a:cs typeface="B Titr" panose="00000700000000000000" pitchFamily="2" charset="-78"/>
              </a:rPr>
              <a:t/>
            </a:r>
            <a:br>
              <a:rPr lang="en-US" sz="2400" b="1" dirty="0">
                <a:cs typeface="B Titr" panose="00000700000000000000" pitchFamily="2" charset="-78"/>
              </a:rPr>
            </a:br>
            <a:r>
              <a:rPr lang="en-US" sz="2400" b="1" dirty="0">
                <a:cs typeface="B Titr" panose="00000700000000000000" pitchFamily="2" charset="-78"/>
              </a:rPr>
              <a:t>•</a:t>
            </a:r>
            <a:r>
              <a:rPr lang="fa-IR" sz="2400" b="1" dirty="0">
                <a:cs typeface="B Titr" panose="00000700000000000000" pitchFamily="2" charset="-78"/>
              </a:rPr>
              <a:t>توسعه ی مهارت های دانش آموزان در ارتباط شفاهی می شود</a:t>
            </a:r>
            <a:r>
              <a:rPr lang="en-US" sz="2400" b="1" dirty="0" smtClean="0">
                <a:cs typeface="B Titr" panose="00000700000000000000" pitchFamily="2" charset="-78"/>
              </a:rPr>
              <a:t>.</a:t>
            </a:r>
            <a:endParaRPr lang="fa-IR" sz="2400" b="1" dirty="0" smtClean="0">
              <a:cs typeface="B Titr" panose="00000700000000000000" pitchFamily="2" charset="-78"/>
            </a:endParaRPr>
          </a:p>
          <a:p>
            <a:pPr algn="r" rtl="1"/>
            <a:r>
              <a:rPr lang="en-US" sz="2400" b="1" dirty="0">
                <a:cs typeface="B Titr" panose="00000700000000000000" pitchFamily="2" charset="-78"/>
              </a:rPr>
              <a:t/>
            </a:r>
            <a:br>
              <a:rPr lang="en-US" sz="2400" b="1" dirty="0">
                <a:cs typeface="B Titr" panose="00000700000000000000" pitchFamily="2" charset="-78"/>
              </a:rPr>
            </a:br>
            <a:r>
              <a:rPr lang="en-US" sz="2400" b="1" dirty="0">
                <a:cs typeface="B Titr" panose="00000700000000000000" pitchFamily="2" charset="-78"/>
              </a:rPr>
              <a:t>• </a:t>
            </a:r>
            <a:r>
              <a:rPr lang="fa-IR" sz="2400" b="1" dirty="0">
                <a:cs typeface="B Titr" panose="00000700000000000000" pitchFamily="2" charset="-78"/>
              </a:rPr>
              <a:t>توسعه ی مهارت های اجتماعی دانش آموزان می شود</a:t>
            </a:r>
            <a:r>
              <a:rPr lang="en-US" sz="2400" b="1" dirty="0">
                <a:cs typeface="B Titr" panose="00000700000000000000" pitchFamily="2" charset="-78"/>
              </a:rPr>
              <a:t>.</a:t>
            </a:r>
            <a:endParaRPr lang="en-US" sz="2400" dirty="0">
              <a:cs typeface="B Titr" panose="00000700000000000000" pitchFamily="2" charset="-78"/>
            </a:endParaRPr>
          </a:p>
          <a:p>
            <a:pPr algn="r"/>
            <a:endParaRPr lang="en-US" sz="2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677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41" y="1869141"/>
            <a:ext cx="11510683" cy="4303059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Low" rtl="1"/>
            <a:r>
              <a:rPr lang="fa-IR" b="1" dirty="0">
                <a:cs typeface="B Titr" panose="00000700000000000000" pitchFamily="2" charset="-78"/>
              </a:rPr>
              <a:t>1.امکان ابراز وجود به دانش آموز می دهد</a:t>
            </a:r>
            <a:r>
              <a:rPr lang="en-US" b="1" dirty="0" smtClean="0">
                <a:cs typeface="B Titr" panose="00000700000000000000" pitchFamily="2" charset="-78"/>
              </a:rPr>
              <a:t>.</a:t>
            </a:r>
            <a:endParaRPr lang="fa-IR" b="1" dirty="0" smtClean="0">
              <a:cs typeface="B Titr" panose="00000700000000000000" pitchFamily="2" charset="-78"/>
            </a:endParaRPr>
          </a:p>
          <a:p>
            <a:pPr algn="justLow" rtl="1"/>
            <a:endParaRPr lang="en-US" dirty="0">
              <a:cs typeface="B Titr" panose="00000700000000000000" pitchFamily="2" charset="-78"/>
            </a:endParaRPr>
          </a:p>
          <a:p>
            <a:pPr algn="justLow" rtl="1"/>
            <a:r>
              <a:rPr lang="ar-SA" b="1" dirty="0">
                <a:cs typeface="B Titr" panose="00000700000000000000" pitchFamily="2" charset="-78"/>
              </a:rPr>
              <a:t>2.</a:t>
            </a:r>
            <a:r>
              <a:rPr lang="en-US" b="1" dirty="0">
                <a:cs typeface="B Titr" panose="00000700000000000000" pitchFamily="2" charset="-78"/>
              </a:rPr>
              <a:t> </a:t>
            </a:r>
            <a:r>
              <a:rPr lang="fa-IR" b="1" dirty="0">
                <a:cs typeface="B Titr" panose="00000700000000000000" pitchFamily="2" charset="-78"/>
              </a:rPr>
              <a:t>دانش آموز احساس مسئولیت می کند، و در انجام این امرخود را در می یابد و تلاش می کند تا در مسیر درست گام</a:t>
            </a:r>
            <a:r>
              <a:rPr lang="ar-SA" b="1" dirty="0">
                <a:cs typeface="B Titr" panose="00000700000000000000" pitchFamily="2" charset="-78"/>
              </a:rPr>
              <a:t> بردارد</a:t>
            </a:r>
            <a:r>
              <a:rPr lang="fa-IR" b="1" dirty="0" smtClean="0">
                <a:cs typeface="B Titr" panose="00000700000000000000" pitchFamily="2" charset="-78"/>
              </a:rPr>
              <a:t>.</a:t>
            </a:r>
          </a:p>
          <a:p>
            <a:pPr algn="justLow" rtl="1"/>
            <a:endParaRPr lang="en-US" dirty="0">
              <a:cs typeface="B Titr" panose="00000700000000000000" pitchFamily="2" charset="-78"/>
            </a:endParaRPr>
          </a:p>
          <a:p>
            <a:pPr algn="justLow" rtl="1"/>
            <a:r>
              <a:rPr lang="ar-SA" b="1" dirty="0">
                <a:cs typeface="B Titr" panose="00000700000000000000" pitchFamily="2" charset="-78"/>
              </a:rPr>
              <a:t>3.</a:t>
            </a:r>
            <a:r>
              <a:rPr lang="fa-IR" b="1" dirty="0">
                <a:cs typeface="B Titr" panose="00000700000000000000" pitchFamily="2" charset="-78"/>
              </a:rPr>
              <a:t>دانش آموز هر ساعت و هر لحظه مورد ارزیابی قرارمی گیرد و همین روند اصلاحیِ پیوسته دانش آموز را با مسئولیت آشنا </a:t>
            </a:r>
            <a:r>
              <a:rPr lang="fa-IR" b="1" dirty="0" smtClean="0">
                <a:cs typeface="B Titr" panose="00000700000000000000" pitchFamily="2" charset="-78"/>
              </a:rPr>
              <a:t>می </a:t>
            </a:r>
            <a:r>
              <a:rPr lang="fa-IR" b="1" dirty="0">
                <a:cs typeface="B Titr" panose="00000700000000000000" pitchFamily="2" charset="-78"/>
              </a:rPr>
              <a:t>سازد</a:t>
            </a:r>
            <a:r>
              <a:rPr lang="fa-IR" b="1" dirty="0" smtClean="0">
                <a:cs typeface="B Titr" panose="00000700000000000000" pitchFamily="2" charset="-78"/>
              </a:rPr>
              <a:t>.</a:t>
            </a:r>
          </a:p>
          <a:p>
            <a:pPr algn="justLow" rtl="1"/>
            <a:endParaRPr lang="en-US" dirty="0">
              <a:cs typeface="B Titr" panose="00000700000000000000" pitchFamily="2" charset="-78"/>
            </a:endParaRPr>
          </a:p>
          <a:p>
            <a:pPr algn="justLow" rtl="1"/>
            <a:r>
              <a:rPr lang="ar-SA" b="1" dirty="0">
                <a:cs typeface="B Titr" panose="00000700000000000000" pitchFamily="2" charset="-78"/>
              </a:rPr>
              <a:t>4.</a:t>
            </a:r>
            <a:r>
              <a:rPr lang="fa-IR" b="1" dirty="0">
                <a:cs typeface="B Titr" panose="00000700000000000000" pitchFamily="2" charset="-78"/>
              </a:rPr>
              <a:t>در گذشته، دانش آموز، زمانی متوجه ضعف خود می شد که در پایان ترم، قرار داشت و زمان برای جبران کمبودها دیربود</a:t>
            </a:r>
            <a:r>
              <a:rPr lang="en-US" b="1" dirty="0" smtClean="0">
                <a:cs typeface="B Titr" panose="00000700000000000000" pitchFamily="2" charset="-78"/>
              </a:rPr>
              <a:t>.</a:t>
            </a:r>
            <a:endParaRPr lang="fa-IR" b="1" dirty="0" smtClean="0">
              <a:cs typeface="B Titr" panose="00000700000000000000" pitchFamily="2" charset="-78"/>
            </a:endParaRPr>
          </a:p>
          <a:p>
            <a:pPr marL="0" indent="0" algn="justLow" rtl="1">
              <a:buNone/>
            </a:pPr>
            <a:r>
              <a:rPr lang="en-US" b="1" dirty="0">
                <a:cs typeface="B Titr" panose="00000700000000000000" pitchFamily="2" charset="-78"/>
              </a:rPr>
              <a:t/>
            </a:r>
            <a:br>
              <a:rPr lang="en-US" b="1" dirty="0">
                <a:cs typeface="B Titr" panose="00000700000000000000" pitchFamily="2" charset="-78"/>
              </a:rPr>
            </a:br>
            <a:r>
              <a:rPr lang="ar-SA" b="1" dirty="0">
                <a:cs typeface="B Titr" panose="00000700000000000000" pitchFamily="2" charset="-78"/>
              </a:rPr>
              <a:t>5.</a:t>
            </a:r>
            <a:r>
              <a:rPr lang="en-US" b="1" dirty="0">
                <a:cs typeface="B Titr" panose="00000700000000000000" pitchFamily="2" charset="-78"/>
              </a:rPr>
              <a:t> </a:t>
            </a:r>
            <a:r>
              <a:rPr lang="fa-IR" b="1" dirty="0">
                <a:cs typeface="B Titr" panose="00000700000000000000" pitchFamily="2" charset="-78"/>
              </a:rPr>
              <a:t>اجرای این طرح یکی از را ههای کاهش افت تحصیلی است</a:t>
            </a:r>
            <a:r>
              <a:rPr lang="en-US" b="1" dirty="0">
                <a:cs typeface="B Titr" panose="00000700000000000000" pitchFamily="2" charset="-78"/>
              </a:rPr>
              <a:t>.</a:t>
            </a:r>
            <a:endParaRPr lang="en-US" dirty="0">
              <a:cs typeface="B Titr" panose="00000700000000000000" pitchFamily="2" charset="-78"/>
            </a:endParaRPr>
          </a:p>
          <a:p>
            <a:pPr algn="justLow"/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725" y="3955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b="1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b="1" dirty="0">
                <a:solidFill>
                  <a:srgbClr val="FF0000"/>
                </a:solidFill>
                <a:cs typeface="B Titr" panose="00000700000000000000" pitchFamily="2" charset="-78"/>
              </a:rPr>
              <a:t>نتایجی که اجرای این طرح به دنبال </a:t>
            </a:r>
            <a:r>
              <a:rPr lang="fa-IR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دارد</a:t>
            </a:r>
            <a:endParaRPr lang="en-US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895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146</TotalTime>
  <Words>671</Words>
  <Application>Microsoft Office PowerPoint</Application>
  <PresentationFormat>Widescreen</PresentationFormat>
  <Paragraphs>112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 Nazanin</vt:lpstr>
      <vt:lpstr>B Tir</vt:lpstr>
      <vt:lpstr>B Titr</vt:lpstr>
      <vt:lpstr>Calibri</vt:lpstr>
      <vt:lpstr>Century Gothic</vt:lpstr>
      <vt:lpstr>Nazanin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همیار معلم به چه دانش آموزی گفته می شود؟ </vt:lpstr>
      <vt:lpstr>    اهداف اجرای طرح همیار معلم     </vt:lpstr>
      <vt:lpstr> چرا از روش همیار معلم استفاده می کنیم؟  </vt:lpstr>
      <vt:lpstr> نتایجی که اجرای این طرح به دنبال دارد</vt:lpstr>
      <vt:lpstr>ازجمله وظایف کمکی که دانش آموزان منتخب یا سرگروه(همیارمعلم) زیرنظرمعلم به آن می پردازند برخی از موارد ذیل می باشد:</vt:lpstr>
      <vt:lpstr>گزارش اجرایی طرح همیار معلم کلاس زبان فارسی </vt:lpstr>
      <vt:lpstr>دانش آموزان، قانون کار گروهی را فراگرفته اند وپذیرفته اند که :   </vt:lpstr>
      <vt:lpstr> اقدامات انجام شده توسط دبیر در طرح همیار معلم </vt:lpstr>
      <vt:lpstr>اقدامات انجام شده توسط دانش آموزان در طرح همیار معلم         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Moorche</dc:creator>
  <cp:lastModifiedBy>Moorche</cp:lastModifiedBy>
  <cp:revision>48</cp:revision>
  <dcterms:created xsi:type="dcterms:W3CDTF">2016-11-15T11:55:10Z</dcterms:created>
  <dcterms:modified xsi:type="dcterms:W3CDTF">2016-11-16T01:46:11Z</dcterms:modified>
</cp:coreProperties>
</file>